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64" r:id="rId4"/>
    <p:sldId id="296" r:id="rId5"/>
    <p:sldId id="298" r:id="rId6"/>
    <p:sldId id="288" r:id="rId7"/>
    <p:sldId id="265" r:id="rId8"/>
    <p:sldId id="259" r:id="rId9"/>
    <p:sldId id="291" r:id="rId10"/>
    <p:sldId id="290" r:id="rId11"/>
    <p:sldId id="28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39"/>
    <a:srgbClr val="FF6600"/>
    <a:srgbClr val="FF9933"/>
    <a:srgbClr val="A51DB3"/>
    <a:srgbClr val="2E6CA4"/>
    <a:srgbClr val="416F99"/>
    <a:srgbClr val="3A00A2"/>
    <a:srgbClr val="99FF33"/>
    <a:srgbClr val="00FF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72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5965E-DCA7-41E0-A689-3E12CD531DCD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FC32B-0200-4E95-97C4-F7FB6DB9FF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1FC32B-0200-4E95-97C4-F7FB6DB9FF1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5C453-23ED-43E6-9987-FDF6865B0391}" type="datetimeFigureOut">
              <a:rPr lang="zh-CN" altLang="en-US" smtClean="0"/>
              <a:t>2021/6/12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A5228-E52B-41E5-8BEE-4F034B873F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slide" Target="slide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slide" Target="slide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slide" Target="slide9.xml"/><Relationship Id="rId2" Type="http://schemas.openxmlformats.org/officeDocument/2006/relationships/video" Target="file:///C:\Users\lenovo\Desktop\web_show_videosources\todolist_help.mp4" TargetMode="External"/><Relationship Id="rId1" Type="http://schemas.microsoft.com/office/2007/relationships/media" Target="file:///C:\Users\lenovo\Desktop\web_show_videosources\todolist_help.mp4" TargetMode="Externa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7" r="22807"/>
          <a:stretch>
            <a:fillRect/>
          </a:stretch>
        </p:blipFill>
        <p:spPr>
          <a:xfrm>
            <a:off x="-1" y="0"/>
            <a:ext cx="6096001" cy="6858000"/>
          </a:xfrm>
          <a:prstGeom prst="rect">
            <a:avLst/>
          </a:prstGeom>
          <a:noFill/>
        </p:spPr>
      </p:pic>
      <p:sp>
        <p:nvSpPr>
          <p:cNvPr id="9" name="矩形 8"/>
          <p:cNvSpPr/>
          <p:nvPr/>
        </p:nvSpPr>
        <p:spPr>
          <a:xfrm>
            <a:off x="-1" y="0"/>
            <a:ext cx="6096000" cy="6858000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62531" y="2049786"/>
            <a:ext cx="4809876" cy="2387600"/>
          </a:xfrm>
        </p:spPr>
        <p:txBody>
          <a:bodyPr>
            <a:normAutofit fontScale="90000"/>
          </a:bodyPr>
          <a:lstStyle/>
          <a:p>
            <a:pPr algn="r"/>
            <a:br>
              <a:rPr lang="en-US" altLang="zh-CN" sz="4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</a:br>
            <a:r>
              <a:rPr lang="en-US" altLang="zh-CN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Website Development</a:t>
            </a:r>
            <a:br>
              <a:rPr lang="en-US" altLang="zh-CN" sz="48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</a:br>
            <a:endParaRPr lang="zh-CN" altLang="en-US" sz="48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63686" y="2466781"/>
            <a:ext cx="7000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GROUP  12</a:t>
            </a:r>
            <a:endParaRPr lang="zh-CN" altLang="en-US" sz="6600" b="1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78798" y="3672629"/>
            <a:ext cx="5007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1952539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寇栩菡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1952650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陈子翔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1953177 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李洋旻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1953184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傅驰原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1953482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程雨灵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1953484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孙卓阳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1953997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张子阳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17290" y="632460"/>
            <a:ext cx="4601260" cy="40081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谢</a:t>
            </a: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27410" y="4640580"/>
            <a:ext cx="2990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方正兰亭黑Pro Global Heavy" panose="00000A00000000000000" pitchFamily="2" charset="-122"/>
                <a:ea typeface="方正兰亭黑Pro Global Heavy" panose="00000A00000000000000" pitchFamily="2" charset="-122"/>
                <a:cs typeface="方正兰亭黑Pro Global Heavy" panose="00000A00000000000000" pitchFamily="2" charset="-122"/>
              </a:rPr>
              <a:t>THANKS</a:t>
            </a:r>
            <a:endParaRPr lang="zh-CN" altLang="en-US" sz="4400" dirty="0">
              <a:solidFill>
                <a:schemeClr val="bg1"/>
              </a:solidFill>
              <a:latin typeface="方正兰亭黑Pro Global Heavy" panose="00000A00000000000000" pitchFamily="2" charset="-122"/>
              <a:ea typeface="方正兰亭黑Pro Global Heavy" panose="00000A00000000000000" pitchFamily="2" charset="-122"/>
              <a:cs typeface="方正兰亭黑Pro Global Heavy" panose="00000A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17500" y="-476261"/>
            <a:ext cx="2549757" cy="2340672"/>
          </a:xfrm>
        </p:spPr>
        <p:txBody>
          <a:bodyPr>
            <a:no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方正兰亭黑Pro Global Heavy" panose="00000A00000000000000" pitchFamily="2" charset="-122"/>
                <a:ea typeface="方正兰亭黑Pro Global Heavy" panose="00000A00000000000000" pitchFamily="2" charset="-122"/>
                <a:cs typeface="方正兰亭黑Pro Global Heavy" panose="00000A00000000000000" pitchFamily="2" charset="-122"/>
              </a:rPr>
              <a:t>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30206" y="1350203"/>
            <a:ext cx="7504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cs"/>
              </a:rPr>
              <a:t>GANTT CHART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9173794" y="272550"/>
            <a:ext cx="586938" cy="1095409"/>
          </a:xfrm>
          <a:prstGeom prst="frame">
            <a:avLst>
              <a:gd name="adj1" fmla="val 20366"/>
            </a:avLst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17500" y="967849"/>
            <a:ext cx="41553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兰亭黑Pro Global Heavy" panose="00000A00000000000000" pitchFamily="2" charset="-122"/>
                <a:ea typeface="方正兰亭黑Pro Global Heavy" panose="00000A00000000000000" pitchFamily="2" charset="-122"/>
                <a:cs typeface="方正兰亭黑Pro Global Heavy" panose="00000A00000000000000" pitchFamily="2" charset="-122"/>
              </a:rPr>
              <a:t>GantToDO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27850" y="2368296"/>
            <a:ext cx="3067306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方正兰亭黑Pro Global Heavy" panose="00000A00000000000000" pitchFamily="2" charset="-122"/>
                <a:sym typeface="+mn-ea"/>
              </a:rPr>
              <a:t>gantt——</a:t>
            </a:r>
            <a:endParaRPr lang="en-US" altLang="zh-CN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  <a:sym typeface="+mn-ea"/>
              </a:rPr>
              <a:t>帮助您专业的规划您的时间</a:t>
            </a:r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  <a:sym typeface="+mn-ea"/>
              </a:rPr>
              <a:t>不同的颜色背景</a:t>
            </a:r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不同的颜色提示</a:t>
            </a: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  <a:sym typeface="+mn-ea"/>
              </a:rPr>
              <a:t>优先级、进程度等各式各样的专业设计</a:t>
            </a:r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1222375"/>
            <a:ext cx="7996555" cy="4412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17500" y="-476261"/>
            <a:ext cx="2549757" cy="2340672"/>
          </a:xfrm>
        </p:spPr>
        <p:txBody>
          <a:bodyPr>
            <a:no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方正兰亭黑Pro Global Heavy" panose="00000A00000000000000" pitchFamily="2" charset="-122"/>
                <a:ea typeface="方正兰亭黑Pro Global Heavy" panose="00000A00000000000000" pitchFamily="2" charset="-122"/>
                <a:cs typeface="方正兰亭黑Pro Global Heavy" panose="00000A00000000000000" pitchFamily="2" charset="-122"/>
              </a:rPr>
              <a:t>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30206" y="1350203"/>
            <a:ext cx="750438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cs"/>
              </a:rPr>
              <a:t>ToDo List</a:t>
            </a:r>
          </a:p>
        </p:txBody>
      </p:sp>
      <p:sp>
        <p:nvSpPr>
          <p:cNvPr id="11" name="图文框 10"/>
          <p:cNvSpPr/>
          <p:nvPr/>
        </p:nvSpPr>
        <p:spPr>
          <a:xfrm>
            <a:off x="9173794" y="272550"/>
            <a:ext cx="586938" cy="1095409"/>
          </a:xfrm>
          <a:prstGeom prst="frame">
            <a:avLst>
              <a:gd name="adj1" fmla="val 20366"/>
            </a:avLst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17500" y="967849"/>
            <a:ext cx="41553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兰亭黑Pro Global Heavy" panose="00000A00000000000000" pitchFamily="2" charset="-122"/>
                <a:ea typeface="方正兰亭黑Pro Global Heavy" panose="00000A00000000000000" pitchFamily="2" charset="-122"/>
                <a:cs typeface="方正兰亭黑Pro Global Heavy" panose="00000A00000000000000" pitchFamily="2" charset="-122"/>
              </a:rPr>
              <a:t>GanToDO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27850" y="2368296"/>
            <a:ext cx="3067306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方正兰亭黑Pro Global Heavy" panose="00000A00000000000000" pitchFamily="2" charset="-122"/>
                <a:sym typeface="+mn-ea"/>
              </a:rPr>
              <a:t>ToDOList——</a:t>
            </a:r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清晰简洁的设计</a:t>
            </a: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便捷的添加、删除和显示功能</a:t>
            </a: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1350010"/>
            <a:ext cx="7813675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17500" y="-476261"/>
            <a:ext cx="2549757" cy="2340672"/>
          </a:xfrm>
        </p:spPr>
        <p:txBody>
          <a:bodyPr>
            <a:no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方正兰亭黑Pro Global Heavy" panose="00000A00000000000000" pitchFamily="2" charset="-122"/>
                <a:ea typeface="方正兰亭黑Pro Global Heavy" panose="00000A00000000000000" pitchFamily="2" charset="-122"/>
                <a:cs typeface="方正兰亭黑Pro Global Heavy" panose="00000A00000000000000" pitchFamily="2" charset="-122"/>
              </a:rPr>
              <a:t>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030206" y="1350203"/>
            <a:ext cx="750438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cs"/>
              </a:rPr>
              <a:t>Tomato Session</a:t>
            </a:r>
          </a:p>
        </p:txBody>
      </p:sp>
      <p:sp>
        <p:nvSpPr>
          <p:cNvPr id="11" name="图文框 10"/>
          <p:cNvSpPr/>
          <p:nvPr/>
        </p:nvSpPr>
        <p:spPr>
          <a:xfrm>
            <a:off x="9173794" y="272550"/>
            <a:ext cx="586938" cy="1095409"/>
          </a:xfrm>
          <a:prstGeom prst="frame">
            <a:avLst>
              <a:gd name="adj1" fmla="val 20366"/>
            </a:avLst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17500" y="967849"/>
            <a:ext cx="41553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方正兰亭黑Pro Global Heavy" panose="00000A00000000000000" pitchFamily="2" charset="-122"/>
                <a:ea typeface="方正兰亭黑Pro Global Heavy" panose="00000A00000000000000" pitchFamily="2" charset="-122"/>
                <a:cs typeface="方正兰亭黑Pro Global Heavy" panose="00000A00000000000000" pitchFamily="2" charset="-122"/>
              </a:rPr>
              <a:t>GanToDO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27850" y="2368296"/>
            <a:ext cx="3067306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番茄工作钟界面</a:t>
            </a: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帮助您在短时间内更加高效的学习</a:t>
            </a: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闹钟和白噪功能为您提供更加舒适的学习环境</a:t>
            </a: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endParaRPr lang="zh-CN" altLang="en-US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0" y="1310640"/>
            <a:ext cx="7693660" cy="4236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6086" y="-362284"/>
            <a:ext cx="2549757" cy="2340672"/>
          </a:xfrm>
        </p:spPr>
        <p:txBody>
          <a:bodyPr>
            <a:no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方正兰亭黑Pro Global Heavy" panose="00000A00000000000000" pitchFamily="2" charset="-122"/>
                <a:ea typeface="方正兰亭黑Pro Global Heavy" panose="00000A00000000000000" pitchFamily="2" charset="-122"/>
                <a:cs typeface="方正兰亭黑Pro Global Heavy" panose="00000A00000000000000" pitchFamily="2" charset="-122"/>
              </a:rPr>
              <a:t>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9401" y="1576810"/>
            <a:ext cx="7504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cs"/>
              </a:rPr>
              <a:t>GANTT CHART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860536" y="230819"/>
            <a:ext cx="788139" cy="1327536"/>
          </a:xfrm>
          <a:prstGeom prst="frame">
            <a:avLst>
              <a:gd name="adj1" fmla="val 20366"/>
            </a:avLst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000080"/>
              </a:highligh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3962" y="1157610"/>
            <a:ext cx="4155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黑Pro Global Heavy" panose="00000A00000000000000" pitchFamily="2" charset="-122"/>
                <a:ea typeface="方正兰亭黑Pro Global Heavy" panose="00000A00000000000000" pitchFamily="2" charset="-122"/>
                <a:cs typeface="方正兰亭黑Pro Global Heavy" panose="00000A00000000000000" pitchFamily="2" charset="-122"/>
              </a:rPr>
              <a:t>甘特图</a:t>
            </a:r>
          </a:p>
        </p:txBody>
      </p:sp>
      <p:sp>
        <p:nvSpPr>
          <p:cNvPr id="35" name="矩形 34"/>
          <p:cNvSpPr/>
          <p:nvPr/>
        </p:nvSpPr>
        <p:spPr>
          <a:xfrm>
            <a:off x="601079" y="307392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后端将该用户的</a:t>
            </a:r>
            <a:r>
              <a:rPr lang="en-US" altLang="zh-CN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&lt;</a:t>
            </a:r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事件数据</a:t>
            </a:r>
            <a:r>
              <a:rPr lang="en-US" altLang="zh-CN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&gt;</a:t>
            </a:r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从 </a:t>
            </a:r>
            <a:r>
              <a:rPr lang="en-US" altLang="zh-CN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MySQL </a:t>
            </a:r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取出，转换成 </a:t>
            </a:r>
            <a:r>
              <a:rPr lang="en-US" altLang="zh-CN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JSON </a:t>
            </a:r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格式后发送到前端</a:t>
            </a:r>
            <a:endParaRPr lang="en-US" altLang="zh-CN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endParaRPr lang="en-US" altLang="zh-CN" sz="20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前端按 POST/PUT/DELETE 方法将 JSON 格式的数据发送到相应的 API 路由，后端将 JSON 数据转换为相应的对象，然后提交到数据库中，并返回操作状态码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6974155" y="733956"/>
            <a:ext cx="5281953" cy="5016842"/>
            <a:chOff x="7015799" y="1081826"/>
            <a:chExt cx="5281953" cy="5016842"/>
          </a:xfrm>
        </p:grpSpPr>
        <p:sp>
          <p:nvSpPr>
            <p:cNvPr id="21" name="文本框 20"/>
            <p:cNvSpPr txBox="1"/>
            <p:nvPr/>
          </p:nvSpPr>
          <p:spPr>
            <a:xfrm>
              <a:off x="9419244" y="1395705"/>
              <a:ext cx="17153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ea typeface="方正兰亭黑Pro Global Heavy" panose="00000A00000000000000" pitchFamily="2" charset="-122"/>
                </a:rPr>
                <a:t>前端 </a:t>
              </a:r>
              <a:r>
                <a:rPr lang="en-US" altLang="zh-CN" sz="2000" dirty="0">
                  <a:solidFill>
                    <a:schemeClr val="bg1"/>
                  </a:solidFill>
                  <a:ea typeface="方正兰亭黑Pro Global Heavy" panose="00000A00000000000000" pitchFamily="2" charset="-122"/>
                </a:rPr>
                <a:t>Gantt </a:t>
              </a:r>
              <a:r>
                <a:rPr lang="zh-CN" altLang="en-US" sz="2000" dirty="0">
                  <a:solidFill>
                    <a:schemeClr val="bg1"/>
                  </a:solidFill>
                  <a:ea typeface="方正兰亭黑Pro Global Heavy" panose="00000A00000000000000" pitchFamily="2" charset="-122"/>
                </a:rPr>
                <a:t>图</a:t>
              </a:r>
              <a:endParaRPr lang="en-US" altLang="zh-CN" sz="2000" dirty="0">
                <a:solidFill>
                  <a:schemeClr val="bg1"/>
                </a:solidFill>
                <a:ea typeface="方正兰亭黑Pro Global Heavy" panose="00000A00000000000000" pitchFamily="2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5799" y="1081826"/>
              <a:ext cx="1803277" cy="86143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4778" r="94889">
                          <a14:foregroundMark x1="10111" y1="72250" x2="10111" y2="72250"/>
                          <a14:foregroundMark x1="4778" y1="65750" x2="4778" y2="65750"/>
                          <a14:foregroundMark x1="29778" y1="82750" x2="29778" y2="82750"/>
                          <a14:foregroundMark x1="49222" y1="75250" x2="49222" y2="75250"/>
                          <a14:foregroundMark x1="49222" y1="75250" x2="49222" y2="75250"/>
                          <a14:foregroundMark x1="79000" y1="73250" x2="79000" y2="73250"/>
                          <a14:foregroundMark x1="79000" y1="73250" x2="79000" y2="73250"/>
                          <a14:foregroundMark x1="66667" y1="27000" x2="66667" y2="27000"/>
                          <a14:foregroundMark x1="66667" y1="27000" x2="66667" y2="27000"/>
                          <a14:foregroundMark x1="69222" y1="18750" x2="69222" y2="18750"/>
                          <a14:foregroundMark x1="69222" y1="18750" x2="69222" y2="18750"/>
                          <a14:foregroundMark x1="90222" y1="60250" x2="90222" y2="60250"/>
                          <a14:foregroundMark x1="90222" y1="60250" x2="90222" y2="60250"/>
                          <a14:foregroundMark x1="94444" y1="66000" x2="94444" y2="66000"/>
                          <a14:foregroundMark x1="94444" y1="66000" x2="94444" y2="66000"/>
                          <a14:backgroundMark x1="92000" y1="82250" x2="96889" y2="89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344" y="5148519"/>
              <a:ext cx="1570732" cy="75053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455" b="89455" l="5376" r="89862">
                          <a14:foregroundMark x1="7527" y1="42182" x2="7527" y2="42182"/>
                          <a14:foregroundMark x1="7527" y1="42182" x2="7527" y2="42182"/>
                          <a14:foregroundMark x1="12903" y1="39636" x2="17665" y2="65091"/>
                          <a14:foregroundMark x1="11828" y1="68727" x2="18740" y2="80364"/>
                          <a14:foregroundMark x1="12750" y1="67273" x2="11521" y2="60727"/>
                          <a14:foregroundMark x1="5376" y1="35273" x2="5376" y2="30545"/>
                          <a14:foregroundMark x1="32565" y1="27636" x2="32565" y2="27636"/>
                          <a14:foregroundMark x1="32565" y1="27636" x2="32565" y2="27636"/>
                          <a14:foregroundMark x1="48848" y1="41091" x2="48848" y2="41091"/>
                          <a14:foregroundMark x1="48848" y1="41091" x2="48848" y2="41091"/>
                          <a14:foregroundMark x1="60983" y1="47636" x2="60983" y2="47636"/>
                          <a14:foregroundMark x1="60983" y1="47636" x2="60983" y2="47636"/>
                          <a14:foregroundMark x1="72350" y1="43273" x2="72350" y2="43273"/>
                          <a14:foregroundMark x1="72350" y1="43273" x2="72350" y2="43273"/>
                          <a14:foregroundMark x1="81720" y1="44000" x2="81720" y2="44000"/>
                          <a14:foregroundMark x1="81720" y1="44000" x2="81720" y2="44000"/>
                          <a14:backgroundMark x1="34869" y1="78182" x2="33487" y2="78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69845" y="3383375"/>
              <a:ext cx="1620282" cy="684451"/>
            </a:xfrm>
            <a:prstGeom prst="rect">
              <a:avLst/>
            </a:prstGeom>
            <a:noFill/>
          </p:spPr>
        </p:pic>
        <p:sp>
          <p:nvSpPr>
            <p:cNvPr id="10" name="矩形 9"/>
            <p:cNvSpPr/>
            <p:nvPr/>
          </p:nvSpPr>
          <p:spPr>
            <a:xfrm>
              <a:off x="8893720" y="1081827"/>
              <a:ext cx="2718272" cy="953057"/>
            </a:xfrm>
            <a:prstGeom prst="rect">
              <a:avLst/>
            </a:prstGeom>
            <a:noFill/>
            <a:ln w="53975" cap="flat">
              <a:solidFill>
                <a:schemeClr val="accent5">
                  <a:lumMod val="75000"/>
                </a:schemeClr>
              </a:solidFill>
              <a:round/>
            </a:ln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000080"/>
                </a:highlight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9456991" y="2034884"/>
              <a:ext cx="0" cy="10500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V="1">
              <a:off x="10936680" y="2072696"/>
              <a:ext cx="0" cy="10122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8737089" y="2278574"/>
              <a:ext cx="7794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ea typeface="方正兰亭黑Pro Global Heavy" panose="00000A00000000000000" pitchFamily="2" charset="-122"/>
                </a:rPr>
                <a:t>REST  </a:t>
              </a:r>
            </a:p>
            <a:p>
              <a:r>
                <a:rPr lang="en-US" altLang="zh-CN" sz="2000" dirty="0">
                  <a:solidFill>
                    <a:schemeClr val="bg1"/>
                  </a:solidFill>
                  <a:ea typeface="方正兰亭黑Pro Global Heavy" panose="00000A00000000000000" pitchFamily="2" charset="-122"/>
                </a:rPr>
                <a:t> API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444020" y="4391294"/>
              <a:ext cx="1617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err="1">
                  <a:solidFill>
                    <a:schemeClr val="bg1"/>
                  </a:solidFill>
                  <a:ea typeface="方正兰亭黑Pro Global Heavy" panose="00000A00000000000000" pitchFamily="2" charset="-122"/>
                </a:rPr>
                <a:t>SQLAlchemy</a:t>
              </a:r>
              <a:endParaRPr lang="en-US" altLang="zh-CN" sz="2000" dirty="0">
                <a:solidFill>
                  <a:schemeClr val="bg1"/>
                </a:solidFill>
                <a:ea typeface="方正兰亭黑Pro Global Heavy" panose="00000A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947129" y="2245149"/>
              <a:ext cx="13506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ea typeface="方正兰亭黑Pro Global Heavy" panose="00000A00000000000000" pitchFamily="2" charset="-122"/>
                </a:rPr>
                <a:t>render_</a:t>
              </a:r>
            </a:p>
            <a:p>
              <a:r>
                <a:rPr lang="en-US" altLang="zh-CN" sz="2000" dirty="0">
                  <a:solidFill>
                    <a:schemeClr val="bg1"/>
                  </a:solidFill>
                  <a:ea typeface="方正兰亭黑Pro Global Heavy" panose="00000A00000000000000" pitchFamily="2" charset="-122"/>
                </a:rPr>
                <a:t>template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725580" y="5560329"/>
              <a:ext cx="10846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ea typeface="方正兰亭黑Pro Global Heavy" panose="00000A00000000000000" pitchFamily="2" charset="-122"/>
                </a:rPr>
                <a:t>MySQL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553171" y="3422545"/>
              <a:ext cx="1447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ea typeface="方正兰亭黑Pro Global Heavy" panose="00000A00000000000000" pitchFamily="2" charset="-122"/>
                </a:rPr>
                <a:t>flask </a:t>
              </a:r>
              <a:r>
                <a:rPr lang="zh-CN" altLang="en-US" sz="2000" dirty="0">
                  <a:solidFill>
                    <a:schemeClr val="bg1"/>
                  </a:solidFill>
                  <a:ea typeface="方正兰亭黑Pro Global Heavy" panose="00000A00000000000000" pitchFamily="2" charset="-122"/>
                </a:rPr>
                <a:t>函数</a:t>
              </a:r>
              <a:endParaRPr lang="en-US" altLang="zh-CN" sz="2000" dirty="0">
                <a:solidFill>
                  <a:schemeClr val="bg1"/>
                </a:solidFill>
                <a:ea typeface="方正兰亭黑Pro Global Heavy" panose="00000A00000000000000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893720" y="3114769"/>
              <a:ext cx="2718269" cy="953057"/>
            </a:xfrm>
            <a:prstGeom prst="rect">
              <a:avLst/>
            </a:prstGeom>
            <a:noFill/>
            <a:ln w="53975" cap="flat">
              <a:solidFill>
                <a:srgbClr val="0070C0"/>
              </a:solidFill>
              <a:round/>
            </a:ln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000080"/>
                </a:highlight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893720" y="5145611"/>
              <a:ext cx="2718272" cy="953057"/>
            </a:xfrm>
            <a:prstGeom prst="rect">
              <a:avLst/>
            </a:prstGeom>
            <a:noFill/>
            <a:ln w="53975" cap="flat">
              <a:solidFill>
                <a:srgbClr val="0070C0"/>
              </a:solidFill>
              <a:round/>
            </a:ln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highlight>
                  <a:srgbClr val="000080"/>
                </a:highlight>
              </a:endParaRPr>
            </a:p>
          </p:txBody>
        </p:sp>
        <p:cxnSp>
          <p:nvCxnSpPr>
            <p:cNvPr id="38" name="直接箭头连接符 37"/>
            <p:cNvCxnSpPr/>
            <p:nvPr/>
          </p:nvCxnSpPr>
          <p:spPr>
            <a:xfrm>
              <a:off x="9456991" y="4057197"/>
              <a:ext cx="0" cy="10500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V="1">
              <a:off x="10936680" y="4095009"/>
              <a:ext cx="0" cy="10122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7455" y="-490345"/>
            <a:ext cx="2549757" cy="2340672"/>
          </a:xfrm>
        </p:spPr>
        <p:txBody>
          <a:bodyPr>
            <a:no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方正兰亭黑Pro Global Heavy" panose="00000A00000000000000" pitchFamily="2" charset="-122"/>
                <a:ea typeface="方正兰亭黑Pro Global Heavy" panose="00000A00000000000000" pitchFamily="2" charset="-122"/>
                <a:cs typeface="方正兰亭黑Pro Global Heavy" panose="00000A00000000000000" pitchFamily="2" charset="-122"/>
              </a:rPr>
              <a:t>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90769" y="1029389"/>
            <a:ext cx="2218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charset="-122"/>
                <a:cs typeface="+mn-cs"/>
              </a:rPr>
              <a:t>PRESENTATION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10808334" y="474715"/>
            <a:ext cx="719100" cy="1509457"/>
          </a:xfrm>
          <a:prstGeom prst="frame">
            <a:avLst>
              <a:gd name="adj1" fmla="val 26054"/>
            </a:avLst>
          </a:prstGeom>
          <a:solidFill>
            <a:srgbClr val="FF66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49350" y="1229443"/>
            <a:ext cx="524786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let</a:t>
            </a:r>
            <a:r>
              <a:rPr lang="en-US" altLang="zh-CN" dirty="0">
                <a:solidFill>
                  <a:schemeClr val="bg1"/>
                </a:solidFill>
              </a:rPr>
              <a:t> delay </a:t>
            </a:r>
            <a:r>
              <a:rPr lang="en-US" altLang="zh-CN" dirty="0">
                <a:solidFill>
                  <a:srgbClr val="00B0F0"/>
                </a:solidFill>
              </a:rPr>
              <a:t>=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rgbClr val="007E39"/>
                </a:solidFill>
              </a:rPr>
              <a:t>0.3</a:t>
            </a:r>
            <a:r>
              <a:rPr lang="en-US" altLang="zh-CN" dirty="0">
                <a:solidFill>
                  <a:schemeClr val="bg1"/>
                </a:solidFill>
              </a:rPr>
              <a:t>;		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设置延时长度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let </a:t>
            </a:r>
            <a:r>
              <a:rPr lang="en-US" altLang="zh-CN" dirty="0" err="1">
                <a:solidFill>
                  <a:schemeClr val="bg1"/>
                </a:solidFill>
              </a:rPr>
              <a:t>revealText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=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document.querySelector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>
                <a:solidFill>
                  <a:srgbClr val="FF6600"/>
                </a:solidFill>
              </a:rPr>
              <a:t>".reveal</a:t>
            </a:r>
            <a:r>
              <a:rPr lang="en-US" altLang="zh-CN" dirty="0">
                <a:solidFill>
                  <a:srgbClr val="FF9933"/>
                </a:solidFill>
              </a:rPr>
              <a:t>"</a:t>
            </a:r>
            <a:r>
              <a:rPr lang="en-US" altLang="zh-CN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let</a:t>
            </a:r>
            <a:r>
              <a:rPr lang="en-US" altLang="zh-CN" dirty="0">
                <a:solidFill>
                  <a:schemeClr val="bg1"/>
                </a:solidFill>
              </a:rPr>
              <a:t> letters </a:t>
            </a:r>
            <a:r>
              <a:rPr lang="en-US" altLang="zh-CN" dirty="0">
                <a:solidFill>
                  <a:srgbClr val="00B0F0"/>
                </a:solidFill>
              </a:rPr>
              <a:t>= 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revealText.textContent.split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>
                <a:solidFill>
                  <a:srgbClr val="FF6600"/>
                </a:solidFill>
              </a:rPr>
              <a:t>""</a:t>
            </a:r>
            <a:r>
              <a:rPr lang="en-US" altLang="zh-CN" dirty="0">
                <a:solidFill>
                  <a:schemeClr val="bg1"/>
                </a:solidFill>
              </a:rPr>
              <a:t>);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revealText.textContent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= </a:t>
            </a:r>
            <a:r>
              <a:rPr lang="en-US" altLang="zh-CN" dirty="0">
                <a:solidFill>
                  <a:srgbClr val="FF6600"/>
                </a:solidFill>
              </a:rPr>
              <a:t>""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>
                <a:solidFill>
                  <a:srgbClr val="00B0F0"/>
                </a:solidFill>
              </a:rPr>
              <a:t>let</a:t>
            </a:r>
            <a:r>
              <a:rPr lang="en-US" altLang="zh-CN" dirty="0">
                <a:solidFill>
                  <a:schemeClr val="bg1"/>
                </a:solidFill>
              </a:rPr>
              <a:t> middle </a:t>
            </a:r>
            <a:r>
              <a:rPr lang="en-US" altLang="zh-CN" dirty="0">
                <a:solidFill>
                  <a:srgbClr val="00B0F0"/>
                </a:solidFill>
              </a:rPr>
              <a:t>=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letters.filter</a:t>
            </a:r>
            <a:r>
              <a:rPr lang="en-US" altLang="zh-CN" dirty="0">
                <a:solidFill>
                  <a:schemeClr val="bg1"/>
                </a:solidFill>
              </a:rPr>
              <a:t>(e</a:t>
            </a:r>
            <a:r>
              <a:rPr lang="en-US" altLang="zh-CN" dirty="0">
                <a:solidFill>
                  <a:srgbClr val="00B0F0"/>
                </a:solidFill>
              </a:rPr>
              <a:t> =&gt; </a:t>
            </a:r>
            <a:r>
              <a:rPr lang="en-US" altLang="zh-CN" dirty="0">
                <a:solidFill>
                  <a:schemeClr val="bg1"/>
                </a:solidFill>
              </a:rPr>
              <a:t>e</a:t>
            </a:r>
            <a:r>
              <a:rPr lang="en-US" altLang="zh-CN" dirty="0">
                <a:solidFill>
                  <a:srgbClr val="00B0F0"/>
                </a:solidFill>
              </a:rPr>
              <a:t> !== </a:t>
            </a:r>
            <a:r>
              <a:rPr lang="en-US" altLang="zh-CN" dirty="0">
                <a:solidFill>
                  <a:srgbClr val="FF6600"/>
                </a:solidFill>
              </a:rPr>
              <a:t>" "</a:t>
            </a:r>
            <a:r>
              <a:rPr lang="en-US" altLang="zh-CN" dirty="0">
                <a:solidFill>
                  <a:schemeClr val="bg1"/>
                </a:solidFill>
              </a:rPr>
              <a:t>).length </a:t>
            </a:r>
            <a:r>
              <a:rPr lang="en-US" altLang="zh-CN" dirty="0">
                <a:solidFill>
                  <a:srgbClr val="00B0F0"/>
                </a:solidFill>
              </a:rPr>
              <a:t>/</a:t>
            </a:r>
            <a:r>
              <a:rPr lang="en-US" altLang="zh-CN" dirty="0">
                <a:solidFill>
                  <a:schemeClr val="bg1"/>
                </a:solidFill>
              </a:rPr>
              <a:t> 2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取中点长度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letters.forEach</a:t>
            </a:r>
            <a:r>
              <a:rPr lang="en-US" altLang="zh-CN" dirty="0">
                <a:solidFill>
                  <a:schemeClr val="bg1"/>
                </a:solidFill>
              </a:rPr>
              <a:t>((letter,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) </a:t>
            </a:r>
            <a:r>
              <a:rPr lang="en-US" altLang="zh-CN" dirty="0">
                <a:solidFill>
                  <a:srgbClr val="00B0F0"/>
                </a:solidFill>
              </a:rPr>
              <a:t>=&gt;</a:t>
            </a:r>
            <a:r>
              <a:rPr lang="en-US" altLang="zh-CN" dirty="0">
                <a:solidFill>
                  <a:schemeClr val="bg1"/>
                </a:solidFill>
              </a:rPr>
              <a:t>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en-US" altLang="zh-CN" dirty="0">
                <a:solidFill>
                  <a:srgbClr val="00B0F0"/>
                </a:solidFill>
              </a:rPr>
              <a:t>let </a:t>
            </a:r>
            <a:r>
              <a:rPr lang="en-US" altLang="zh-CN" dirty="0">
                <a:solidFill>
                  <a:schemeClr val="bg1"/>
                </a:solidFill>
              </a:rPr>
              <a:t>span </a:t>
            </a:r>
            <a:r>
              <a:rPr lang="en-US" altLang="zh-CN" dirty="0">
                <a:solidFill>
                  <a:srgbClr val="00B0F0"/>
                </a:solidFill>
              </a:rPr>
              <a:t>=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document.createElement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>
                <a:solidFill>
                  <a:srgbClr val="FF6600"/>
                </a:solidFill>
              </a:rPr>
              <a:t>"span"</a:t>
            </a:r>
            <a:r>
              <a:rPr lang="en-US" altLang="zh-CN" dirty="0">
                <a:solidFill>
                  <a:schemeClr val="bg1"/>
                </a:solidFill>
              </a:rPr>
              <a:t>);   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为每一个字符设置一个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span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en-US" altLang="zh-CN" dirty="0" err="1">
                <a:solidFill>
                  <a:schemeClr val="bg1"/>
                </a:solidFill>
              </a:rPr>
              <a:t>span.textContent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= </a:t>
            </a:r>
            <a:r>
              <a:rPr lang="en-US" altLang="zh-CN" dirty="0">
                <a:solidFill>
                  <a:schemeClr val="bg1"/>
                </a:solidFill>
              </a:rPr>
              <a:t>letter;		              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将字符赋给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span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的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textContent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</a:t>
            </a:r>
            <a:r>
              <a:rPr lang="en-US" altLang="zh-CN" dirty="0" err="1">
                <a:solidFill>
                  <a:schemeClr val="bg1"/>
                </a:solidFill>
              </a:rPr>
              <a:t>span.style.animationDelay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=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rgbClr val="FF6600"/>
                </a:solidFill>
              </a:rPr>
              <a:t>`${</a:t>
            </a:r>
            <a:r>
              <a:rPr lang="en-US" altLang="zh-CN" dirty="0">
                <a:solidFill>
                  <a:schemeClr val="bg1"/>
                </a:solidFill>
              </a:rPr>
              <a:t>delay </a:t>
            </a:r>
            <a:r>
              <a:rPr lang="en-US" altLang="zh-CN" dirty="0">
                <a:solidFill>
                  <a:srgbClr val="00B0F0"/>
                </a:solidFill>
              </a:rPr>
              <a:t>+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Math.abs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rgbClr val="00B0F0"/>
                </a:solidFill>
              </a:rPr>
              <a:t>- </a:t>
            </a:r>
            <a:r>
              <a:rPr lang="en-US" altLang="zh-CN" dirty="0">
                <a:solidFill>
                  <a:schemeClr val="bg1"/>
                </a:solidFill>
              </a:rPr>
              <a:t>middle) </a:t>
            </a:r>
            <a:r>
              <a:rPr lang="en-US" altLang="zh-CN" dirty="0">
                <a:solidFill>
                  <a:srgbClr val="00B0F0"/>
                </a:solidFill>
              </a:rPr>
              <a:t>*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rgbClr val="007E39"/>
                </a:solidFill>
              </a:rPr>
              <a:t>0.1</a:t>
            </a:r>
            <a:r>
              <a:rPr lang="en-US" altLang="zh-CN" dirty="0">
                <a:solidFill>
                  <a:srgbClr val="FF6600"/>
                </a:solidFill>
              </a:rPr>
              <a:t>}s`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//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设置延迟，得到浅出的效果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en-US" altLang="zh-CN" dirty="0" err="1">
                <a:solidFill>
                  <a:schemeClr val="bg1"/>
                </a:solidFill>
              </a:rPr>
              <a:t>revealText.append</a:t>
            </a:r>
            <a:r>
              <a:rPr lang="en-US" altLang="zh-CN" dirty="0">
                <a:solidFill>
                  <a:schemeClr val="bg1"/>
                </a:solidFill>
              </a:rPr>
              <a:t>(span);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});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730678" y="1429499"/>
            <a:ext cx="415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黑Pro Global Heavy" panose="00000A00000000000000" pitchFamily="2" charset="-122"/>
                <a:ea typeface="方正兰亭黑Pro Global Heavy" panose="00000A00000000000000" pitchFamily="2" charset="-122"/>
                <a:cs typeface="方正兰亭黑Pro Global Heavy" panose="00000A00000000000000" pitchFamily="2" charset="-122"/>
              </a:rPr>
              <a:t>效果呈现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508" y="1029389"/>
            <a:ext cx="7444858" cy="4452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5917" r="38759" b="32524"/>
          <a:stretch>
            <a:fillRect/>
          </a:stretch>
        </p:blipFill>
        <p:spPr>
          <a:xfrm>
            <a:off x="8153400" y="-403860"/>
            <a:ext cx="4038600" cy="76657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53400" y="-41018"/>
            <a:ext cx="4084320" cy="766572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511822" y="-41018"/>
            <a:ext cx="4155312" cy="505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7900" b="1" dirty="0">
                <a:solidFill>
                  <a:schemeClr val="bg1"/>
                </a:solidFill>
                <a:cs typeface="+mj-cs"/>
              </a:rPr>
              <a:t>效果</a:t>
            </a:r>
          </a:p>
        </p:txBody>
      </p:sp>
      <p:sp>
        <p:nvSpPr>
          <p:cNvPr id="19" name="矩形 18"/>
          <p:cNvSpPr/>
          <p:nvPr/>
        </p:nvSpPr>
        <p:spPr>
          <a:xfrm>
            <a:off x="10245045" y="4152814"/>
            <a:ext cx="483765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945171" y="1038968"/>
            <a:ext cx="483765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67697" y="2580619"/>
            <a:ext cx="483765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6" name="文本框 5">
            <a:hlinkClick r:id="rId5" action="ppaction://hlinksldjump"/>
          </p:cNvPr>
          <p:cNvSpPr txBox="1"/>
          <p:nvPr/>
        </p:nvSpPr>
        <p:spPr>
          <a:xfrm>
            <a:off x="10945171" y="577303"/>
            <a:ext cx="107143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ea typeface="方正兰亭黑Pro Global Heavy" panose="00000A00000000000000" pitchFamily="2" charset="-122"/>
              </a:rPr>
              <a:t>Slide</a:t>
            </a:r>
            <a:r>
              <a:rPr lang="en-US" altLang="zh-CN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5" action="ppaction://hlinksldjump"/>
              </a:rPr>
              <a:t>1</a:t>
            </a:r>
            <a:endParaRPr lang="zh-CN" altLang="en-US" sz="24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07125" y="2060812"/>
            <a:ext cx="107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6" action="ppaction://hlinksldjump"/>
              </a:rPr>
              <a:t>效果</a:t>
            </a:r>
            <a:r>
              <a:rPr lang="en-US" altLang="zh-CN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6" action="ppaction://hlinksldjump"/>
              </a:rPr>
              <a:t>2</a:t>
            </a:r>
            <a:endParaRPr lang="zh-CN" altLang="en-US" sz="24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78467" y="3656396"/>
            <a:ext cx="107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7" action="ppaction://hlinksldjump"/>
              </a:rPr>
              <a:t>效果</a:t>
            </a:r>
            <a:r>
              <a:rPr lang="en-US" altLang="zh-CN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7" action="ppaction://hlinksldjump"/>
              </a:rPr>
              <a:t>3</a:t>
            </a:r>
            <a:endParaRPr lang="zh-CN" altLang="en-US" sz="24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sp>
        <p:nvSpPr>
          <p:cNvPr id="28" name="图文框 27"/>
          <p:cNvSpPr/>
          <p:nvPr/>
        </p:nvSpPr>
        <p:spPr>
          <a:xfrm flipV="1">
            <a:off x="8001392" y="-765479"/>
            <a:ext cx="2092298" cy="5775074"/>
          </a:xfrm>
          <a:prstGeom prst="frame">
            <a:avLst>
              <a:gd name="adj1" fmla="val 26054"/>
            </a:avLst>
          </a:prstGeom>
          <a:solidFill>
            <a:schemeClr val="bg1">
              <a:alpha val="24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homepageSlid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500" y="1115060"/>
            <a:ext cx="7442200" cy="4765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2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6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5917" r="38759" b="32524"/>
          <a:stretch>
            <a:fillRect/>
          </a:stretch>
        </p:blipFill>
        <p:spPr>
          <a:xfrm>
            <a:off x="8153400" y="-403860"/>
            <a:ext cx="4038600" cy="76657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53400" y="-41018"/>
            <a:ext cx="4084320" cy="766572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511822" y="-41018"/>
            <a:ext cx="4155312" cy="505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7900" b="1" dirty="0">
                <a:solidFill>
                  <a:schemeClr val="bg1"/>
                </a:solidFill>
                <a:cs typeface="+mj-cs"/>
              </a:rPr>
              <a:t>效果</a:t>
            </a:r>
          </a:p>
        </p:txBody>
      </p:sp>
      <p:sp>
        <p:nvSpPr>
          <p:cNvPr id="19" name="矩形 18"/>
          <p:cNvSpPr/>
          <p:nvPr/>
        </p:nvSpPr>
        <p:spPr>
          <a:xfrm>
            <a:off x="10245045" y="4152814"/>
            <a:ext cx="483765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945171" y="1038968"/>
            <a:ext cx="483765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67697" y="2580619"/>
            <a:ext cx="483765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6" name="文本框 5">
            <a:hlinkClick r:id="rId5" action="ppaction://hlinksldjump"/>
          </p:cNvPr>
          <p:cNvSpPr txBox="1"/>
          <p:nvPr/>
        </p:nvSpPr>
        <p:spPr>
          <a:xfrm>
            <a:off x="10945171" y="577303"/>
            <a:ext cx="107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5" action="ppaction://hlinksldjump"/>
              </a:rPr>
              <a:t>效果</a:t>
            </a:r>
            <a:r>
              <a:rPr lang="en-US" altLang="zh-CN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5" action="ppaction://hlinksldjump"/>
              </a:rPr>
              <a:t>1</a:t>
            </a:r>
            <a:endParaRPr lang="zh-CN" altLang="en-US" sz="24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07125" y="2060812"/>
            <a:ext cx="107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6" action="ppaction://hlinksldjump"/>
              </a:rPr>
              <a:t>效果</a:t>
            </a:r>
            <a:r>
              <a:rPr lang="en-US" altLang="zh-CN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6" action="ppaction://hlinksldjump"/>
              </a:rPr>
              <a:t>2</a:t>
            </a:r>
            <a:endParaRPr lang="zh-CN" altLang="en-US" sz="24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78467" y="3656396"/>
            <a:ext cx="107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7" action="ppaction://hlinksldjump"/>
              </a:rPr>
              <a:t>效果</a:t>
            </a:r>
            <a:r>
              <a:rPr lang="en-US" altLang="zh-CN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7" action="ppaction://hlinksldjump"/>
              </a:rPr>
              <a:t>3</a:t>
            </a:r>
            <a:endParaRPr lang="zh-CN" altLang="en-US" sz="24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sp>
        <p:nvSpPr>
          <p:cNvPr id="28" name="图文框 27"/>
          <p:cNvSpPr/>
          <p:nvPr/>
        </p:nvSpPr>
        <p:spPr>
          <a:xfrm flipV="1">
            <a:off x="8001392" y="-765479"/>
            <a:ext cx="2092298" cy="5775074"/>
          </a:xfrm>
          <a:prstGeom prst="frame">
            <a:avLst>
              <a:gd name="adj1" fmla="val 26054"/>
            </a:avLst>
          </a:prstGeom>
          <a:solidFill>
            <a:schemeClr val="bg1">
              <a:alpha val="24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todolist_add_and_back (2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0995" y="1205230"/>
            <a:ext cx="7517765" cy="4527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mute="1"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35917" r="38759" b="32524"/>
          <a:stretch>
            <a:fillRect/>
          </a:stretch>
        </p:blipFill>
        <p:spPr>
          <a:xfrm>
            <a:off x="8153400" y="-403860"/>
            <a:ext cx="4038600" cy="76657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53400" y="-41018"/>
            <a:ext cx="4084320" cy="766572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485390" y="-41018"/>
            <a:ext cx="4155312" cy="505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7900" b="1" dirty="0">
                <a:solidFill>
                  <a:schemeClr val="bg1"/>
                </a:solidFill>
                <a:cs typeface="+mj-cs"/>
              </a:rPr>
              <a:t>效果</a:t>
            </a:r>
          </a:p>
        </p:txBody>
      </p:sp>
      <p:sp>
        <p:nvSpPr>
          <p:cNvPr id="19" name="矩形 18"/>
          <p:cNvSpPr/>
          <p:nvPr/>
        </p:nvSpPr>
        <p:spPr>
          <a:xfrm>
            <a:off x="10245045" y="4152814"/>
            <a:ext cx="483765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945171" y="1038968"/>
            <a:ext cx="483765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67697" y="2580619"/>
            <a:ext cx="483765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sp>
        <p:nvSpPr>
          <p:cNvPr id="6" name="文本框 5">
            <a:hlinkClick r:id="rId5" action="ppaction://hlinksldjump"/>
          </p:cNvPr>
          <p:cNvSpPr txBox="1"/>
          <p:nvPr/>
        </p:nvSpPr>
        <p:spPr>
          <a:xfrm>
            <a:off x="10945171" y="577303"/>
            <a:ext cx="107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5" action="ppaction://hlinksldjump"/>
              </a:rPr>
              <a:t>效果</a:t>
            </a:r>
            <a:r>
              <a:rPr lang="en-US" altLang="zh-CN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5" action="ppaction://hlinksldjump"/>
              </a:rPr>
              <a:t>1</a:t>
            </a:r>
            <a:endParaRPr lang="zh-CN" altLang="en-US" sz="24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07125" y="2060812"/>
            <a:ext cx="107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6" action="ppaction://hlinksldjump"/>
              </a:rPr>
              <a:t>效果</a:t>
            </a:r>
            <a:r>
              <a:rPr lang="en-US" altLang="zh-CN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6" action="ppaction://hlinksldjump"/>
              </a:rPr>
              <a:t>2</a:t>
            </a:r>
            <a:endParaRPr lang="zh-CN" altLang="en-US" sz="24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78467" y="3656396"/>
            <a:ext cx="107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7" action="ppaction://hlinksldjump"/>
              </a:rPr>
              <a:t>效果</a:t>
            </a:r>
            <a:r>
              <a:rPr lang="en-US" altLang="zh-CN" sz="2400" dirty="0">
                <a:solidFill>
                  <a:schemeClr val="bg1"/>
                </a:solidFill>
                <a:ea typeface="方正兰亭黑Pro Global Heavy" panose="00000A00000000000000" pitchFamily="2" charset="-122"/>
                <a:hlinkClick r:id="rId7" action="ppaction://hlinksldjump"/>
              </a:rPr>
              <a:t>3</a:t>
            </a:r>
            <a:endParaRPr lang="zh-CN" altLang="en-US" sz="2400" dirty="0">
              <a:solidFill>
                <a:schemeClr val="bg1"/>
              </a:solidFill>
              <a:ea typeface="方正兰亭黑Pro Global Heavy" panose="00000A00000000000000" pitchFamily="2" charset="-122"/>
            </a:endParaRPr>
          </a:p>
        </p:txBody>
      </p:sp>
      <p:sp>
        <p:nvSpPr>
          <p:cNvPr id="28" name="图文框 27"/>
          <p:cNvSpPr/>
          <p:nvPr/>
        </p:nvSpPr>
        <p:spPr>
          <a:xfrm flipV="1">
            <a:off x="8001392" y="-765479"/>
            <a:ext cx="2092298" cy="5775074"/>
          </a:xfrm>
          <a:prstGeom prst="frame">
            <a:avLst>
              <a:gd name="adj1" fmla="val 26054"/>
            </a:avLst>
          </a:prstGeom>
          <a:solidFill>
            <a:schemeClr val="bg1">
              <a:alpha val="24000"/>
            </a:schemeClr>
          </a:solidFill>
          <a:ln w="9525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todolist_help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5125" y="1175385"/>
            <a:ext cx="7489190" cy="4507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mute="1"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363</Words>
  <Application>Microsoft Office PowerPoint</Application>
  <PresentationFormat>宽屏</PresentationFormat>
  <Paragraphs>82</Paragraphs>
  <Slides>10</Slides>
  <Notes>1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Yu Gothic UI Light</vt:lpstr>
      <vt:lpstr>等线</vt:lpstr>
      <vt:lpstr>等线 Light</vt:lpstr>
      <vt:lpstr>方正兰亭黑Pro Global Heavy</vt:lpstr>
      <vt:lpstr>方正清刻本悦宋简体</vt:lpstr>
      <vt:lpstr>微软雅黑 Light</vt:lpstr>
      <vt:lpstr>Arial</vt:lpstr>
      <vt:lpstr>Impact</vt:lpstr>
      <vt:lpstr>Office 主题​​</vt:lpstr>
      <vt:lpstr>1_Office 主题​​</vt:lpstr>
      <vt:lpstr> Website Development </vt:lpstr>
      <vt:lpstr>壹</vt:lpstr>
      <vt:lpstr>壹</vt:lpstr>
      <vt:lpstr>壹</vt:lpstr>
      <vt:lpstr>壹</vt:lpstr>
      <vt:lpstr>贰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孙 卓阳</cp:lastModifiedBy>
  <cp:revision>92</cp:revision>
  <dcterms:created xsi:type="dcterms:W3CDTF">2020-06-17T07:54:00Z</dcterms:created>
  <dcterms:modified xsi:type="dcterms:W3CDTF">2021-06-12T07:53:18Z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